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84" r:id="rId4"/>
    <p:sldId id="281" r:id="rId5"/>
    <p:sldId id="328" r:id="rId6"/>
    <p:sldId id="329" r:id="rId7"/>
    <p:sldId id="282" r:id="rId8"/>
    <p:sldId id="287" r:id="rId9"/>
    <p:sldId id="335" r:id="rId10"/>
    <p:sldId id="334" r:id="rId11"/>
    <p:sldId id="330" r:id="rId12"/>
    <p:sldId id="333" r:id="rId13"/>
    <p:sldId id="327" r:id="rId14"/>
    <p:sldId id="331" r:id="rId15"/>
    <p:sldId id="337" r:id="rId16"/>
    <p:sldId id="336" r:id="rId17"/>
    <p:sldId id="332" r:id="rId18"/>
    <p:sldId id="319" r:id="rId19"/>
    <p:sldId id="320" r:id="rId20"/>
    <p:sldId id="321" r:id="rId21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aleway Black" pitchFamily="2" charset="0"/>
      <p:bold r:id="rId40"/>
      <p:boldItalic r:id="rId41"/>
    </p:embeddedFont>
    <p:embeddedFont>
      <p:font typeface="Raleway Light" pitchFamily="2" charset="0"/>
      <p:regular r:id="rId42"/>
      <p:italic r:id="rId43"/>
    </p:embeddedFont>
    <p:embeddedFont>
      <p:font typeface="Raleway Medium" pitchFamily="2" charset="0"/>
      <p:regular r:id="rId44"/>
      <p:italic r:id="rId45"/>
    </p:embeddedFont>
    <p:embeddedFont>
      <p:font typeface="Raleway SemiBold" pitchFamily="2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96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>
          <p15:clr>
            <a:srgbClr val="A4A3A4"/>
          </p15:clr>
        </p15:guide>
        <p15:guide id="9" pos="588">
          <p15:clr>
            <a:srgbClr val="A4A3A4"/>
          </p15:clr>
        </p15:guide>
        <p15:guide id="10" pos="2089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63"/>
    <a:srgbClr val="F0F78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61F22-9F75-4ED7-4880-C68269D30341}" v="7" dt="2022-01-13T10:46:33.827"/>
    <p1510:client id="{4BD17219-2809-42E9-BE1B-6F8D531481D7}" v="278" dt="2022-01-07T11:06:02.904"/>
    <p1510:client id="{55437443-B845-4FCE-9103-FD552C653796}" v="1" dt="2022-01-10T15:52:30.569"/>
    <p1510:client id="{C155FEE1-B0B9-57BC-880F-E20B94D628F2}" v="8" dt="2022-01-12T16:03:36.441"/>
    <p1510:client id="{C29D074D-2360-DE99-574F-33E4ACFCA72E}" v="87" dt="2022-01-10T10:22:32.363"/>
    <p1510:client id="{C690EE6F-051F-21CD-EBD0-5899BC8394A4}" v="69" dt="2022-01-13T16:05:58.943"/>
    <p1510:client id="{F9FA0C16-0773-1500-91CA-63A804CB61EB}" v="7" dt="2022-01-11T11:13:14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0" autoAdjust="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96"/>
        <p:guide orient="horz" pos="1166"/>
        <p:guide orient="horz" pos="516"/>
        <p:guide orient="horz" pos="894"/>
        <p:guide orient="horz" pos="1620"/>
        <p:guide pos="2216"/>
        <p:guide pos="2880"/>
        <p:guide pos="3674"/>
        <p:guide pos="588"/>
        <p:guide pos="2089"/>
        <p:guide pos="2233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‹N›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6367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197" name="Google Shape;1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362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93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76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684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197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8941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688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7481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531" name="Google Shape;5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0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b9958846_1_28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05" name="Google Shape;205;gf9b995884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90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80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8953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51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263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6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041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9f73388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9f733883f_1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30047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pPr marL="0" indent="0">
              <a:spcBef>
                <a:spcPts val="390"/>
              </a:spcBef>
            </a:pPr>
            <a:endParaRPr/>
          </a:p>
        </p:txBody>
      </p:sp>
      <p:sp>
        <p:nvSpPr>
          <p:cNvPr id="231" name="Google Shape;231;g109f733883f_1_0:notes"/>
          <p:cNvSpPr txBox="1">
            <a:spLocks noGrp="1"/>
          </p:cNvSpPr>
          <p:nvPr>
            <p:ph type="sldNum" idx="12"/>
          </p:nvPr>
        </p:nvSpPr>
        <p:spPr>
          <a:xfrm>
            <a:off x="4023992" y="9721106"/>
            <a:ext cx="3078427" cy="513410"/>
          </a:xfrm>
          <a:prstGeom prst="rect">
            <a:avLst/>
          </a:prstGeom>
        </p:spPr>
        <p:txBody>
          <a:bodyPr spcFirstLastPara="1" wrap="square" lIns="99059" tIns="49516" rIns="99059" bIns="49516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14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 descr="cover_art_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DEEPHEALTH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Google Shape;20;p2" descr="Bandera_de_la_Union_Europe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2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op center title">
  <p:cSld name="10_Top center 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>
            <a:spLocks noGrp="1"/>
          </p:cNvSpPr>
          <p:nvPr>
            <p:ph type="pic" idx="2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1"/>
          <p:cNvSpPr>
            <a:spLocks noGrp="1"/>
          </p:cNvSpPr>
          <p:nvPr>
            <p:ph type="pic" idx="3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>
            <a:spLocks noGrp="1"/>
          </p:cNvSpPr>
          <p:nvPr>
            <p:ph type="pic" idx="4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5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op center title">
  <p:cSld name="7_Top center titl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>
            <a:spLocks noGrp="1"/>
          </p:cNvSpPr>
          <p:nvPr>
            <p:ph type="pic" idx="2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2"/>
          <p:cNvSpPr>
            <a:spLocks noGrp="1"/>
          </p:cNvSpPr>
          <p:nvPr>
            <p:ph type="pic" idx="3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>
            <a:spLocks noGrp="1"/>
          </p:cNvSpPr>
          <p:nvPr>
            <p:ph type="pic" idx="4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>
            <a:spLocks noGrp="1"/>
          </p:cNvSpPr>
          <p:nvPr>
            <p:ph type="pic" idx="5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6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op center title">
  <p:cSld name="9_Top center 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>
            <a:spLocks noGrp="1"/>
          </p:cNvSpPr>
          <p:nvPr>
            <p:ph type="pic" idx="2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3"/>
          <p:cNvSpPr>
            <a:spLocks noGrp="1"/>
          </p:cNvSpPr>
          <p:nvPr>
            <p:ph type="pic" idx="3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>
            <a:spLocks noGrp="1"/>
          </p:cNvSpPr>
          <p:nvPr>
            <p:ph type="pic" idx="4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>
            <a:spLocks noGrp="1"/>
          </p:cNvSpPr>
          <p:nvPr>
            <p:ph type="pic" idx="5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body" idx="6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op center title">
  <p:cSld name="1_Top center tit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enter title and text">
  <p:cSld name="Top center title and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2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3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op center title">
  <p:cSld name="2_Top center 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8" name="Google Shape;128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3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4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5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6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7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8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9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3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ist 3">
  <p:cSld name="Contents Lis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3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4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5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6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7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8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9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3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4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5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6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7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enter title_Image and text_2">
  <p:cSld name="Top center title_Image and text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>
            <a:spLocks noGrp="1"/>
          </p:cNvSpPr>
          <p:nvPr>
            <p:ph type="pic" idx="2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3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4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imple">
  <p:cSld name="1_Cover simp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 descr="session_ar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 descr="Bandera_de_la_Union_Europ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id="169" name="Google Shape;169;p19" descr="DEEPHEALTH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2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Right and Subtitle">
  <p:cSld name="TitleRight and Subtit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content">
  <p:cSld name="Text_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3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ntent 2">
  <p:cSld name="Text content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2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up right">
  <p:cSld name="Title up righ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2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le title ">
  <p:cSld name="Midle title 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2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op center title">
  <p:cSld name="11_Top center 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>
            <a:spLocks noGrp="1"/>
          </p:cNvSpPr>
          <p:nvPr>
            <p:ph type="pic" idx="2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4"/>
          <p:cNvSpPr>
            <a:spLocks noGrp="1"/>
          </p:cNvSpPr>
          <p:nvPr>
            <p:ph type="pic" idx="3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op center title">
  <p:cSld name="8_Top center titl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>
            <a:spLocks noGrp="1"/>
          </p:cNvSpPr>
          <p:nvPr>
            <p:ph type="pic" idx="2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5"/>
          <p:cNvSpPr>
            <a:spLocks noGrp="1"/>
          </p:cNvSpPr>
          <p:nvPr>
            <p:ph type="pic" idx="3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>
            <a:spLocks noGrp="1"/>
          </p:cNvSpPr>
          <p:nvPr>
            <p:ph type="pic" idx="4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>
            <a:spLocks noGrp="1"/>
          </p:cNvSpPr>
          <p:nvPr>
            <p:ph type="pic" idx="5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>
            <a:spLocks noGrp="1"/>
          </p:cNvSpPr>
          <p:nvPr>
            <p:ph type="pic" idx="6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7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cover_art_0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DEEPHEALTH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2" descr="Bandera_de_la_Union_Europe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2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ist">
  <p:cSld name="Contents Lis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35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body" idx="2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3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imple">
  <p:cSld name="Cover simp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 descr="session_ar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 descr="Bandera_de_la_Union_Europ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>
            <a:spLocks noGrp="1"/>
          </p:cNvSpPr>
          <p:nvPr>
            <p:ph type="pic" idx="2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>
            <a:spLocks noGrp="1"/>
          </p:cNvSpPr>
          <p:nvPr>
            <p:ph type="pic" idx="5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>
            <a:spLocks noGrp="1"/>
          </p:cNvSpPr>
          <p:nvPr>
            <p:ph type="pic" idx="6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>
            <a:spLocks noGrp="1"/>
          </p:cNvSpPr>
          <p:nvPr>
            <p:ph type="pic" idx="7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 txBox="1">
            <a:spLocks noGrp="1"/>
          </p:cNvSpPr>
          <p:nvPr>
            <p:ph type="body" idx="8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9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3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4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5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6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7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8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9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2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op center title">
  <p:cSld name="5_Top center 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>
            <a:spLocks noGrp="1"/>
          </p:cNvSpPr>
          <p:nvPr>
            <p:ph type="pic" idx="2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>
            <a:spLocks noGrp="1"/>
          </p:cNvSpPr>
          <p:nvPr>
            <p:ph type="pic" idx="3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idx="4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ist">
  <p:cSld name="Contents Lis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31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w="9525" cap="flat" cmpd="sng">
            <a:solidFill>
              <a:srgbClr val="55C1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op center title">
  <p:cSld name="4_Top center 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>
            <a:spLocks noGrp="1"/>
          </p:cNvSpPr>
          <p:nvPr>
            <p:ph type="pic" idx="2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>
            <a:spLocks noGrp="1"/>
          </p:cNvSpPr>
          <p:nvPr>
            <p:ph type="pic" idx="3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>
            <a:spLocks noGrp="1"/>
          </p:cNvSpPr>
          <p:nvPr>
            <p:ph type="pic" idx="4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5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op center title">
  <p:cSld name="10_Top center 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>
            <a:spLocks noGrp="1"/>
          </p:cNvSpPr>
          <p:nvPr>
            <p:ph type="pic" idx="2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>
            <a:spLocks noGrp="1"/>
          </p:cNvSpPr>
          <p:nvPr>
            <p:ph type="pic" idx="3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>
            <a:spLocks noGrp="1"/>
          </p:cNvSpPr>
          <p:nvPr>
            <p:ph type="pic" idx="4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body" idx="5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op center title">
  <p:cSld name="7_Top center titl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>
            <a:spLocks noGrp="1"/>
          </p:cNvSpPr>
          <p:nvPr>
            <p:ph type="pic" idx="2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>
            <a:spLocks noGrp="1"/>
          </p:cNvSpPr>
          <p:nvPr>
            <p:ph type="pic" idx="3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>
            <a:spLocks noGrp="1"/>
          </p:cNvSpPr>
          <p:nvPr>
            <p:ph type="pic" idx="4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>
            <a:spLocks noGrp="1"/>
          </p:cNvSpPr>
          <p:nvPr>
            <p:ph type="pic" idx="5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2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6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op center title">
  <p:cSld name="9_Top center 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>
            <a:spLocks noGrp="1"/>
          </p:cNvSpPr>
          <p:nvPr>
            <p:ph type="pic" idx="2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>
            <a:spLocks noGrp="1"/>
          </p:cNvSpPr>
          <p:nvPr>
            <p:ph type="pic" idx="3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>
            <a:spLocks noGrp="1"/>
          </p:cNvSpPr>
          <p:nvPr>
            <p:ph type="pic" idx="4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>
            <a:spLocks noGrp="1"/>
          </p:cNvSpPr>
          <p:nvPr>
            <p:ph type="pic" idx="5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body" idx="6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op center title">
  <p:cSld name="1_Top center 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2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enter title and text">
  <p:cSld name="Top center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2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3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op center title">
  <p:cSld name="2_Top center titl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2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3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4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5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6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7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8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9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3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ist 3">
  <p:cSld name="Contents List 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3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4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5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6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7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8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9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3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4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15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6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7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sz="5000" b="0" i="0" u="none" strike="noStrike" cap="non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enter title_Image and text_2">
  <p:cSld name="Top center title_Image and text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>
            <a:spLocks noGrp="1"/>
          </p:cNvSpPr>
          <p:nvPr>
            <p:ph type="pic" idx="2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3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4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imple">
  <p:cSld name="1_Cover simp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descr="session_ar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Bandera_de_la_Union_Europ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id="170" name="Google Shape;170;p19" descr="DEEPHEALTH_log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2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imple">
  <p:cSld name="Cover simp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 descr="session_ar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 descr="Bandera_de_la_Union_Europ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Right and Subtitle">
  <p:cSld name="TitleRight and Sub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ontent 2">
  <p:cSld name="Text content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up right">
  <p:cSld name="Title up righ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2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le title ">
  <p:cSld name="Midle title 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2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op center title">
  <p:cSld name="11_Top center titl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>
            <a:spLocks noGrp="1"/>
          </p:cNvSpPr>
          <p:nvPr>
            <p:ph type="pic" idx="2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4"/>
          <p:cNvSpPr>
            <a:spLocks noGrp="1"/>
          </p:cNvSpPr>
          <p:nvPr>
            <p:ph type="pic" idx="3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op center title">
  <p:cSld name="8_Top center titl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>
            <a:spLocks noGrp="1"/>
          </p:cNvSpPr>
          <p:nvPr>
            <p:ph type="pic" idx="2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>
            <a:spLocks noGrp="1"/>
          </p:cNvSpPr>
          <p:nvPr>
            <p:ph type="pic" idx="3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>
            <a:spLocks noGrp="1"/>
          </p:cNvSpPr>
          <p:nvPr>
            <p:ph type="pic" idx="4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>
            <a:spLocks noGrp="1"/>
          </p:cNvSpPr>
          <p:nvPr>
            <p:ph type="pic" idx="5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>
            <a:spLocks noGrp="1"/>
          </p:cNvSpPr>
          <p:nvPr>
            <p:ph type="pic" idx="6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7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w="9525" cap="flat" cmpd="sng">
            <a:solidFill>
              <a:srgbClr val="76CDE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w="381000" cap="rnd" cmpd="sng">
            <a:solidFill>
              <a:srgbClr val="2AAAC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>
            <a:spLocks noGrp="1"/>
          </p:cNvSpPr>
          <p:nvPr>
            <p:ph type="pic" idx="2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3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4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>
            <a:spLocks noGrp="1"/>
          </p:cNvSpPr>
          <p:nvPr>
            <p:ph type="pic" idx="5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6"/>
          <p:cNvSpPr>
            <a:spLocks noGrp="1"/>
          </p:cNvSpPr>
          <p:nvPr>
            <p:ph type="pic" idx="6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>
            <a:spLocks noGrp="1"/>
          </p:cNvSpPr>
          <p:nvPr>
            <p:ph type="pic" idx="7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 txBox="1">
            <a:spLocks noGrp="1"/>
          </p:cNvSpPr>
          <p:nvPr>
            <p:ph type="body" idx="8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9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3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4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5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6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7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8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500" rIns="0" bIns="405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9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2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enter title_Image and text">
  <p:cSld name="Top center title_Imag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>
            <a:spLocks noGrp="1"/>
          </p:cNvSpPr>
          <p:nvPr>
            <p:ph type="pic" idx="2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3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4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List 2">
  <p:cSld name="Contents List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2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3322638" y="1609011"/>
            <a:ext cx="98425" cy="611187"/>
          </a:xfrm>
          <a:prstGeom prst="roundRect">
            <a:avLst>
              <a:gd name="adj" fmla="val 50000"/>
            </a:avLst>
          </a:prstGeom>
          <a:solidFill>
            <a:srgbClr val="1450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3322638" y="2390167"/>
            <a:ext cx="98425" cy="611188"/>
          </a:xfrm>
          <a:prstGeom prst="roundRect">
            <a:avLst>
              <a:gd name="adj" fmla="val 50000"/>
            </a:avLst>
          </a:prstGeom>
          <a:solidFill>
            <a:srgbClr val="2797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3322638" y="3171325"/>
            <a:ext cx="98425" cy="61118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3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4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5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6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7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8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3322638" y="3948148"/>
            <a:ext cx="98425" cy="61118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9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13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28600" algn="l" rtl="0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op center title">
  <p:cSld name="5_Top center 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>
            <a:spLocks noGrp="1"/>
          </p:cNvSpPr>
          <p:nvPr>
            <p:ph type="pic" idx="2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9"/>
          <p:cNvSpPr>
            <a:spLocks noGrp="1"/>
          </p:cNvSpPr>
          <p:nvPr>
            <p:ph type="pic" idx="3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4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op center title">
  <p:cSld name="4_Top center titl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>
            <a:spLocks noGrp="1"/>
          </p:cNvSpPr>
          <p:nvPr>
            <p:ph type="pic" idx="3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>
            <a:spLocks noGrp="1"/>
          </p:cNvSpPr>
          <p:nvPr>
            <p:ph type="pic" idx="4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body" idx="1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5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image_art03.jp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‹N›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2" name="Google Shape;12;p1" descr="Bandera_de_la_Union_Europea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id="14" name="Google Shape;14;p1" descr="DEEPHEALTH_logo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700" b="0" u="none" baseline="30000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 Netherlands), 16-17 July 2019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image_art03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‹N›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2" name="Google Shape;12;p1" descr="Bandera_de_la_Union_Europea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1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lang="en-US" sz="700" b="0" i="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id="14" name="Google Shape;14;p1" descr="DEEPHEALTH_logo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-US" sz="700" b="0" u="none" baseline="30000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 Netherlands), 16-17 July 2019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354900" y="4622200"/>
            <a:ext cx="1911300" cy="48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uc?id=1RyYa32x9aqwd2kkQpCZ4Xa2h_VcgH3wI&amp;export=download" TargetMode="External"/><Relationship Id="rId7" Type="http://schemas.openxmlformats.org/officeDocument/2006/relationships/hyperlink" Target="https://github.com/deephealthproject/use-case-pipelin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github.com/deephealthproject/winter-school/tree/main/lab/03_uc12_based_examples/uc12_pipeline" TargetMode="External"/><Relationship Id="rId5" Type="http://schemas.openxmlformats.org/officeDocument/2006/relationships/hyperlink" Target="https://challenge.isic-archive.com/data/" TargetMode="External"/><Relationship Id="rId4" Type="http://schemas.openxmlformats.org/officeDocument/2006/relationships/hyperlink" Target="https://www.dropbox.com/sh/vqdewy1ocqpkiu4/AADCArgKp97fLMZnV_0FZnjTa/isic_segmentation.zip?dl=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Use Case 12</a:t>
            </a: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>
                <a:latin typeface="Raleway"/>
              </a:rPr>
              <a:t>Lab 2: Skin Lesion Segmentation</a:t>
            </a:r>
          </a:p>
        </p:txBody>
      </p:sp>
      <p:sp>
        <p:nvSpPr>
          <p:cNvPr id="9" name="Google Shape;202;p26">
            <a:extLst>
              <a:ext uri="{FF2B5EF4-FFF2-40B4-BE49-F238E27FC236}">
                <a16:creationId xmlns:a16="http://schemas.microsoft.com/office/drawing/2014/main" id="{628BBE57-F583-47B3-B8A3-2BE1FF903FF6}"/>
              </a:ext>
            </a:extLst>
          </p:cNvPr>
          <p:cNvSpPr txBox="1">
            <a:spLocks noGrp="1"/>
          </p:cNvSpPr>
          <p:nvPr/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dirty="0"/>
              <a:t>Winter School  25/01/2022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200-1: U-Net Skin Lesion Segmentation | Kaggle">
            <a:extLst>
              <a:ext uri="{FF2B5EF4-FFF2-40B4-BE49-F238E27FC236}">
                <a16:creationId xmlns:a16="http://schemas.microsoft.com/office/drawing/2014/main" id="{C19C5BAC-D899-4527-9F5C-6A9C340D9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76" y="1079789"/>
            <a:ext cx="4033228" cy="26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2070" y="1079789"/>
            <a:ext cx="4500936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400" dirty="0"/>
              <a:t>Standard approach: encoder-decoder convolutional neural network.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Encoder: increase the “what” and reduce the “where”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Decoder: create high-resolution segmentation map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400" b="1" dirty="0"/>
              <a:t>UNet,</a:t>
            </a:r>
            <a:r>
              <a:rPr lang="es-ES" sz="1400" dirty="0"/>
              <a:t> created specifically for biomedical image segmentation. 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400" dirty="0"/>
              <a:t>Upsampling convolutions concatenate with features from contracting path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UNet</a:t>
            </a:r>
            <a:endParaRPr lang="es-ES" dirty="0"/>
          </a:p>
        </p:txBody>
      </p:sp>
      <p:sp>
        <p:nvSpPr>
          <p:cNvPr id="12" name="Google Shape;250;p31">
            <a:extLst>
              <a:ext uri="{FF2B5EF4-FFF2-40B4-BE49-F238E27FC236}">
                <a16:creationId xmlns:a16="http://schemas.microsoft.com/office/drawing/2014/main" id="{D861AB30-D76A-4A73-8AA7-CB20376644A5}"/>
              </a:ext>
            </a:extLst>
          </p:cNvPr>
          <p:cNvSpPr txBox="1">
            <a:spLocks/>
          </p:cNvSpPr>
          <p:nvPr/>
        </p:nvSpPr>
        <p:spPr>
          <a:xfrm>
            <a:off x="932070" y="3820367"/>
            <a:ext cx="6516621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400" dirty="0"/>
              <a:t>Several modified UNet over the years, for example adding batch normalization and scaling the output segmentation map with the same resolution of the input.</a:t>
            </a:r>
          </a:p>
        </p:txBody>
      </p:sp>
    </p:spTree>
    <p:extLst>
      <p:ext uri="{BB962C8B-B14F-4D97-AF65-F5344CB8AC3E}">
        <p14:creationId xmlns:p14="http://schemas.microsoft.com/office/powerpoint/2010/main" val="12528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2211" y="875131"/>
            <a:ext cx="7537810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400" dirty="0"/>
              <a:t>Same approach: encoder-decoder convolutional neural network.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Encoder: VGG16, with pooling layers that </a:t>
            </a:r>
            <a:r>
              <a:rPr lang="en-GB" sz="1200" dirty="0"/>
              <a:t>memorize the locations of the maximum feature value in each pooling window for each encoder feature map.</a:t>
            </a:r>
            <a:endParaRPr lang="es-ES" sz="1200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Decoder: </a:t>
            </a:r>
            <a:r>
              <a:rPr lang="en-GB" sz="1200" dirty="0"/>
              <a:t>for each encoder layer, there exists a corresponding decoder layer to </a:t>
            </a:r>
            <a:r>
              <a:rPr lang="en-GB" sz="1200" dirty="0" err="1"/>
              <a:t>upsample</a:t>
            </a:r>
            <a:r>
              <a:rPr lang="en-GB" sz="1200" dirty="0"/>
              <a:t> the feature maps to its original size, which uses the memorized max-pooling indices from the corresponding encoder feature map. In this way, </a:t>
            </a:r>
            <a:r>
              <a:rPr lang="en-GB" sz="1200" dirty="0" err="1"/>
              <a:t>SegNet</a:t>
            </a:r>
            <a:r>
              <a:rPr lang="en-GB" sz="1200" dirty="0"/>
              <a:t> uses less memory compared to </a:t>
            </a:r>
            <a:r>
              <a:rPr lang="en-GB" sz="1200" dirty="0" err="1"/>
              <a:t>UNet</a:t>
            </a:r>
            <a:r>
              <a:rPr lang="en-GB" sz="1200" dirty="0"/>
              <a:t>, which concatenate the entire feature map from the encoder.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Actually, EDDL for now didn’t retrieve the pooling indices, so the </a:t>
            </a:r>
            <a:r>
              <a:rPr lang="en-GB" sz="1400" dirty="0" err="1"/>
              <a:t>upsample</a:t>
            </a:r>
            <a:r>
              <a:rPr lang="en-GB" sz="1400" dirty="0"/>
              <a:t> is just a resize of the image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SegNet</a:t>
            </a:r>
            <a:endParaRPr lang="es-E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4481F3-BC46-484B-9F3D-0FB6D719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620" y="3280824"/>
            <a:ext cx="4952444" cy="14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0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5534" y="1206604"/>
            <a:ext cx="6676808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Metric: Jaccard index (Intersection over Union)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Quantify the percent overlap between the target mask and our prediction output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</a:pPr>
            <a:r>
              <a:rPr lang="en-GB" sz="1200" dirty="0"/>
              <a:t>Number of pixels common between the target and prediction masks divided by the total number of pixels present across both masks.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endParaRPr lang="en-GB" sz="1200" dirty="0"/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endParaRPr lang="en-GB" sz="1200" dirty="0"/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endParaRPr lang="en-GB" sz="1200" dirty="0"/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endParaRPr lang="en-GB" sz="1200" dirty="0"/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This metric is closely related to the Dice coefficient which is often used as a loss function during training.</a:t>
            </a:r>
            <a:endParaRPr lang="en-GB" sz="1200" dirty="0"/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endParaRPr lang="en-GB" sz="1400" dirty="0"/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09061" y="10667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Metric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ED06ED-9049-4716-8D6C-8CE0623B35D0}"/>
                  </a:ext>
                </a:extLst>
              </p:cNvPr>
              <p:cNvSpPr txBox="1"/>
              <p:nvPr/>
            </p:nvSpPr>
            <p:spPr>
              <a:xfrm>
                <a:off x="1210236" y="2610285"/>
                <a:ext cx="6347404" cy="446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𝑝𝑟𝑒𝑑𝑖𝑐𝑡𝑖𝑜𝑛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ED06ED-9049-4716-8D6C-8CE0623B3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36" y="2610285"/>
                <a:ext cx="6347404" cy="446854"/>
              </a:xfrm>
              <a:prstGeom prst="rect">
                <a:avLst/>
              </a:prstGeom>
              <a:blipFill>
                <a:blip r:embed="rId3"/>
                <a:stretch>
                  <a:fillRect t="-2740" b="-178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0EDDD-FB67-40B3-9AB2-55A375876B13}"/>
                  </a:ext>
                </a:extLst>
              </p:cNvPr>
              <p:cNvSpPr txBox="1"/>
              <p:nvPr/>
            </p:nvSpPr>
            <p:spPr>
              <a:xfrm>
                <a:off x="2284997" y="4197883"/>
                <a:ext cx="4572000" cy="539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2 |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𝑝𝑟𝑒𝑑𝑖𝑐𝑡𝑖𝑜𝑛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</m:e>
                          </m:d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𝑝𝑟𝑒𝑑𝑖𝑐𝑡𝑖𝑜𝑛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20EDDD-FB67-40B3-9AB2-55A375876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997" y="4197883"/>
                <a:ext cx="4572000" cy="539187"/>
              </a:xfrm>
              <a:prstGeom prst="rect">
                <a:avLst/>
              </a:prstGeom>
              <a:blipFill>
                <a:blip r:embed="rId4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79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744" y="1206604"/>
            <a:ext cx="7738043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Pre processing consists in several data augmentation functions: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 Processing</a:t>
            </a:r>
            <a:endParaRPr lang="es-E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83CB567-A5ED-4A68-9DCE-BF6BE75A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56" y="1806910"/>
            <a:ext cx="4698722" cy="24006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training_augs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ecvl.SequentialAugmentationContainer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ecvl.AugResizeDim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image_size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ecvl.InterpolationType.cubic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gt_interp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ecvl.InterpolationType.nearest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ecvl.AugMirror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ecvl.AugFlip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ecvl.AugRotate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([-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ecvl.AugAdditivePoissonNoise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ecvl.AugGammaContrast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ecvl.AugGaussianBlur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ecvl.AugCoarseDropout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0.03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0.02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ecvl.AugToFloat32(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divisor_gt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ecvl.AugNormalize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0.6681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0.5301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0.5247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[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0.1337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0.1480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0.1595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]),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isic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stats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4BEE96A-66C6-4AF7-AFAA-E0432E98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92" y="1585042"/>
            <a:ext cx="1577755" cy="1577755"/>
          </a:xfrm>
          <a:prstGeom prst="rect">
            <a:avLst/>
          </a:prstGeom>
        </p:spPr>
      </p:pic>
      <p:pic>
        <p:nvPicPr>
          <p:cNvPr id="18" name="Immagine 17" descr="Immagine che contiene testo, busta&#10;&#10;Descrizione generata automaticamente">
            <a:extLst>
              <a:ext uri="{FF2B5EF4-FFF2-40B4-BE49-F238E27FC236}">
                <a16:creationId xmlns:a16="http://schemas.microsoft.com/office/drawing/2014/main" id="{E7D83791-2835-49C9-92F2-EA225025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614" y="3353927"/>
            <a:ext cx="1577755" cy="1577755"/>
          </a:xfrm>
          <a:prstGeom prst="rect">
            <a:avLst/>
          </a:prstGeom>
        </p:spPr>
      </p:pic>
      <p:pic>
        <p:nvPicPr>
          <p:cNvPr id="20" name="Immagine 19" descr="Immagine che contiene testo, interni, computer, busta&#10;&#10;Descrizione generata automaticamente">
            <a:extLst>
              <a:ext uri="{FF2B5EF4-FFF2-40B4-BE49-F238E27FC236}">
                <a16:creationId xmlns:a16="http://schemas.microsoft.com/office/drawing/2014/main" id="{1289FE3A-A6C8-44A9-BC9B-5D3CC3A7C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946" y="1051045"/>
            <a:ext cx="1577755" cy="15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744" y="1206604"/>
            <a:ext cx="7738043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Or in ECVL Augmentation Language: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 Processing</a:t>
            </a:r>
            <a:endParaRPr lang="es-E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4BEE96A-66C6-4AF7-AFAA-E0432E982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92" y="1585042"/>
            <a:ext cx="1577755" cy="1577755"/>
          </a:xfrm>
          <a:prstGeom prst="rect">
            <a:avLst/>
          </a:prstGeom>
        </p:spPr>
      </p:pic>
      <p:pic>
        <p:nvPicPr>
          <p:cNvPr id="18" name="Immagine 17" descr="Immagine che contiene testo, busta&#10;&#10;Descrizione generata automaticamente">
            <a:extLst>
              <a:ext uri="{FF2B5EF4-FFF2-40B4-BE49-F238E27FC236}">
                <a16:creationId xmlns:a16="http://schemas.microsoft.com/office/drawing/2014/main" id="{E7D83791-2835-49C9-92F2-EA225025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614" y="3353927"/>
            <a:ext cx="1577755" cy="1577755"/>
          </a:xfrm>
          <a:prstGeom prst="rect">
            <a:avLst/>
          </a:prstGeom>
        </p:spPr>
      </p:pic>
      <p:pic>
        <p:nvPicPr>
          <p:cNvPr id="20" name="Immagine 19" descr="Immagine che contiene testo, interni, computer, busta&#10;&#10;Descrizione generata automaticamente">
            <a:extLst>
              <a:ext uri="{FF2B5EF4-FFF2-40B4-BE49-F238E27FC236}">
                <a16:creationId xmlns:a16="http://schemas.microsoft.com/office/drawing/2014/main" id="{1289FE3A-A6C8-44A9-BC9B-5D3CC3A7C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946" y="1051045"/>
            <a:ext cx="1577755" cy="157775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51230" y="2006350"/>
            <a:ext cx="67762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SequentialAugmentationContainer</a:t>
            </a: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AugResizeDim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dims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=(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512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512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interp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"cubic"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gt_interp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"nearest"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AugMirror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AugFlip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AugRotate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angle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-180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180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AugAdditivePoissonNoise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lambda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AugGammaContrast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gamma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1.5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AugGaussianBlur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sigma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0.8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AugCoarseDropout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0.03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drop_size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=[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0.02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0.05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per_channel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0.25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AugToFloat32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divisor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255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divisor_gt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255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   AugNormalize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mean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=(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0.6681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0.5301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0.5247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std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=(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0.1337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0.1480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50" noProof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0.1595</a:t>
            </a:r>
            <a:r>
              <a:rPr lang="en-US" sz="1050" noProof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050" noProof="1"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050" noProof="1">
                <a:highlight>
                  <a:srgbClr val="FFFFFF"/>
                </a:highlight>
                <a:latin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061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8744" y="1206604"/>
            <a:ext cx="7738043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s-ES" sz="1200" dirty="0"/>
              <a:t>To </a:t>
            </a:r>
            <a:r>
              <a:rPr lang="en-GB" sz="1200" dirty="0"/>
              <a:t>qualitatively evaluate the results, when the output of the neural network is saved, a little of post processing is added.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ConnectedComponentsLabeling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en-US" sz="12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finds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 </a:t>
            </a:r>
            <a:r>
              <a:rPr kumimoji="0" lang="en-US" altLang="en-US" sz="12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the connected components of the predicted mask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kumimoji="0" lang="en-US" altLang="en-US" sz="12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Their contours are then colored red </a:t>
            </a:r>
            <a:r>
              <a:rPr kumimoji="0" lang="en-GB" altLang="en-US" sz="12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Raleway" pitchFamily="2" charset="0"/>
              </a:rPr>
              <a:t>on the original image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 Processing</a:t>
            </a:r>
            <a:endParaRPr lang="es-E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4B9EF5-EF95-438E-82F6-A2B4CCF92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691" y="2571750"/>
            <a:ext cx="3518912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labels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ecvl.Image.empty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ecvl.Image.empty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ecvl.ConvertTo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img_t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ecvl.DataType.uint8)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ecvl.ConnectedComponentsLabeling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labels)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ecvl.ConvertTo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(labels,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ecvl.DataType.uint8)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contours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ecvl.FindContours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ecvl.ConvertTo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orig_img_t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ecvl.DataType.uint8)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cseq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contours: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cseq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255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tmp_np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c[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 descr="Immagine che contiene rosso&#10;&#10;Descrizione generata automaticamente">
            <a:extLst>
              <a:ext uri="{FF2B5EF4-FFF2-40B4-BE49-F238E27FC236}">
                <a16:creationId xmlns:a16="http://schemas.microsoft.com/office/drawing/2014/main" id="{9AF9E828-B1A5-4362-BB0E-E5ABCC40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65" y="3509847"/>
            <a:ext cx="1387174" cy="1387174"/>
          </a:xfrm>
          <a:prstGeom prst="rect">
            <a:avLst/>
          </a:prstGeom>
        </p:spPr>
      </p:pic>
      <p:pic>
        <p:nvPicPr>
          <p:cNvPr id="7" name="Immagine 6" descr="Immagine che contiene terra&#10;&#10;Descrizione generata automaticamente">
            <a:extLst>
              <a:ext uri="{FF2B5EF4-FFF2-40B4-BE49-F238E27FC236}">
                <a16:creationId xmlns:a16="http://schemas.microsoft.com/office/drawing/2014/main" id="{9D7F4544-39FD-460F-AED2-20D37EC4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595" y="2086538"/>
            <a:ext cx="1387175" cy="1387175"/>
          </a:xfrm>
          <a:prstGeom prst="rect">
            <a:avLst/>
          </a:prstGeom>
        </p:spPr>
      </p:pic>
      <p:pic>
        <p:nvPicPr>
          <p:cNvPr id="12" name="Immagine 11" descr="Immagine che contiene antropode&#10;&#10;Descrizione generata automaticamente">
            <a:extLst>
              <a:ext uri="{FF2B5EF4-FFF2-40B4-BE49-F238E27FC236}">
                <a16:creationId xmlns:a16="http://schemas.microsoft.com/office/drawing/2014/main" id="{23484A0F-086B-4CA5-A53E-E0417663E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288" y="2471631"/>
            <a:ext cx="1387176" cy="13871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B19502D-4B54-4E9B-A117-841966FD9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595" y="2093573"/>
            <a:ext cx="1387174" cy="138717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4D8EF5-05B0-4426-9EB9-323ACCBFE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66" y="3509848"/>
            <a:ext cx="1387174" cy="1387174"/>
          </a:xfrm>
          <a:prstGeom prst="rect">
            <a:avLst/>
          </a:prstGeom>
        </p:spPr>
      </p:pic>
      <p:pic>
        <p:nvPicPr>
          <p:cNvPr id="13" name="Immagine 12" descr="Immagine che contiene serbatoio, vecchio&#10;&#10;Descrizione generata automaticamente">
            <a:extLst>
              <a:ext uri="{FF2B5EF4-FFF2-40B4-BE49-F238E27FC236}">
                <a16:creationId xmlns:a16="http://schemas.microsoft.com/office/drawing/2014/main" id="{2367124F-F54F-48CE-B203-6429FF529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287" y="2471631"/>
            <a:ext cx="1387176" cy="138717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4CFB652-BA49-45E0-804F-D35C037C1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6114" y="2464957"/>
            <a:ext cx="1387176" cy="13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1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10064" y="42281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lang="es-ES" dirty="0"/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768C10B8-5E23-46D3-918A-C4BA5CA3E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195719"/>
              </p:ext>
            </p:extLst>
          </p:nvPr>
        </p:nvGraphicFramePr>
        <p:xfrm>
          <a:off x="237716" y="1685318"/>
          <a:ext cx="8668568" cy="2184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68">
                  <a:extLst>
                    <a:ext uri="{9D8B030D-6E8A-4147-A177-3AD203B41FA5}">
                      <a16:colId xmlns:a16="http://schemas.microsoft.com/office/drawing/2014/main" val="2108869163"/>
                    </a:ext>
                  </a:extLst>
                </a:gridCol>
                <a:gridCol w="1110561">
                  <a:extLst>
                    <a:ext uri="{9D8B030D-6E8A-4147-A177-3AD203B41FA5}">
                      <a16:colId xmlns:a16="http://schemas.microsoft.com/office/drawing/2014/main" val="632220198"/>
                    </a:ext>
                  </a:extLst>
                </a:gridCol>
                <a:gridCol w="1060768">
                  <a:extLst>
                    <a:ext uri="{9D8B030D-6E8A-4147-A177-3AD203B41FA5}">
                      <a16:colId xmlns:a16="http://schemas.microsoft.com/office/drawing/2014/main" val="2722670394"/>
                    </a:ext>
                  </a:extLst>
                </a:gridCol>
                <a:gridCol w="995875">
                  <a:extLst>
                    <a:ext uri="{9D8B030D-6E8A-4147-A177-3AD203B41FA5}">
                      <a16:colId xmlns:a16="http://schemas.microsoft.com/office/drawing/2014/main" val="4137221396"/>
                    </a:ext>
                  </a:extLst>
                </a:gridCol>
                <a:gridCol w="873271">
                  <a:extLst>
                    <a:ext uri="{9D8B030D-6E8A-4147-A177-3AD203B41FA5}">
                      <a16:colId xmlns:a16="http://schemas.microsoft.com/office/drawing/2014/main" val="2232939482"/>
                    </a:ext>
                  </a:extLst>
                </a:gridCol>
                <a:gridCol w="1221466">
                  <a:extLst>
                    <a:ext uri="{9D8B030D-6E8A-4147-A177-3AD203B41FA5}">
                      <a16:colId xmlns:a16="http://schemas.microsoft.com/office/drawing/2014/main" val="3386155069"/>
                    </a:ext>
                  </a:extLst>
                </a:gridCol>
                <a:gridCol w="1474849">
                  <a:extLst>
                    <a:ext uri="{9D8B030D-6E8A-4147-A177-3AD203B41FA5}">
                      <a16:colId xmlns:a16="http://schemas.microsoft.com/office/drawing/2014/main" val="2828708530"/>
                    </a:ext>
                  </a:extLst>
                </a:gridCol>
                <a:gridCol w="959910">
                  <a:extLst>
                    <a:ext uri="{9D8B030D-6E8A-4147-A177-3AD203B41FA5}">
                      <a16:colId xmlns:a16="http://schemas.microsoft.com/office/drawing/2014/main" val="2749058473"/>
                    </a:ext>
                  </a:extLst>
                </a:gridCol>
              </a:tblGrid>
              <a:tr h="473870">
                <a:tc>
                  <a:txBody>
                    <a:bodyPr/>
                    <a:lstStyle/>
                    <a:p>
                      <a:r>
                        <a:rPr lang="it-IT" dirty="0">
                          <a:latin typeface="Raleway" pitchFamily="2" charset="0"/>
                        </a:rPr>
                        <a:t>Model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Raleway" pitchFamily="2" charset="0"/>
                        </a:rPr>
                        <a:t>Loss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latin typeface="Raleway" pitchFamily="2" charset="0"/>
                        </a:rPr>
                        <a:t>Optimizer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 err="1">
                          <a:latin typeface="Raleway" pitchFamily="2" charset="0"/>
                        </a:rPr>
                        <a:t>Initial</a:t>
                      </a:r>
                      <a:r>
                        <a:rPr lang="it-IT" dirty="0">
                          <a:latin typeface="Raleway" pitchFamily="2" charset="0"/>
                        </a:rPr>
                        <a:t> LR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latin typeface="Raleway" pitchFamily="2" charset="0"/>
                        </a:rPr>
                        <a:t>Epochs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Raleway" pitchFamily="2" charset="0"/>
                        </a:rPr>
                        <a:t>Best </a:t>
                      </a:r>
                      <a:r>
                        <a:rPr lang="it-IT" dirty="0" err="1">
                          <a:latin typeface="Raleway" pitchFamily="2" charset="0"/>
                        </a:rPr>
                        <a:t>epoch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latin typeface="Raleway" pitchFamily="2" charset="0"/>
                        </a:rPr>
                        <a:t>Validation</a:t>
                      </a:r>
                      <a:r>
                        <a:rPr lang="it-IT" dirty="0">
                          <a:latin typeface="Raleway" pitchFamily="2" charset="0"/>
                        </a:rPr>
                        <a:t> </a:t>
                      </a:r>
                      <a:r>
                        <a:rPr lang="it-IT" dirty="0" err="1">
                          <a:latin typeface="Raleway" pitchFamily="2" charset="0"/>
                        </a:rPr>
                        <a:t>IoU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latin typeface="Raleway" pitchFamily="2" charset="0"/>
                        </a:rPr>
                        <a:t>Test </a:t>
                      </a:r>
                      <a:r>
                        <a:rPr lang="it-IT" dirty="0" err="1">
                          <a:latin typeface="Raleway" pitchFamily="2" charset="0"/>
                        </a:rPr>
                        <a:t>IoU</a:t>
                      </a:r>
                      <a:endParaRPr lang="en-GB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4001"/>
                  </a:ext>
                </a:extLst>
              </a:tr>
              <a:tr h="339143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SegNet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 err="1">
                          <a:latin typeface="Raleway" pitchFamily="2" charset="0"/>
                        </a:rPr>
                        <a:t>Binary</a:t>
                      </a:r>
                      <a:r>
                        <a:rPr lang="it-IT" sz="1200" dirty="0">
                          <a:latin typeface="Raleway" pitchFamily="2" charset="0"/>
                        </a:rPr>
                        <a:t> Cross </a:t>
                      </a:r>
                      <a:r>
                        <a:rPr lang="it-IT" sz="1200" dirty="0" err="1">
                          <a:latin typeface="Raleway" pitchFamily="2" charset="0"/>
                        </a:rPr>
                        <a:t>Entropy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Adam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1e-5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49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0.725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0.708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3795"/>
                  </a:ext>
                </a:extLst>
              </a:tr>
              <a:tr h="339143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SegNetBN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Binary</a:t>
                      </a:r>
                      <a:r>
                        <a:rPr lang="it-IT" sz="1200" dirty="0">
                          <a:latin typeface="Raleway" pitchFamily="2" charset="0"/>
                        </a:rPr>
                        <a:t> Cross </a:t>
                      </a:r>
                      <a:r>
                        <a:rPr lang="it-IT" sz="1200" dirty="0" err="1">
                          <a:latin typeface="Raleway" pitchFamily="2" charset="0"/>
                        </a:rPr>
                        <a:t>Entropy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Adam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1e-5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99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Raleway" pitchFamily="2" charset="0"/>
                        </a:rPr>
                        <a:t>0.745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Raleway" pitchFamily="2" charset="0"/>
                        </a:rPr>
                        <a:t>0.714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11621"/>
                  </a:ext>
                </a:extLst>
              </a:tr>
              <a:tr h="339143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Unet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Binary</a:t>
                      </a:r>
                      <a:r>
                        <a:rPr lang="it-IT" sz="1200" dirty="0">
                          <a:latin typeface="Raleway" pitchFamily="2" charset="0"/>
                        </a:rPr>
                        <a:t> Cross </a:t>
                      </a:r>
                      <a:r>
                        <a:rPr lang="it-IT" sz="1200" dirty="0" err="1">
                          <a:latin typeface="Raleway" pitchFamily="2" charset="0"/>
                        </a:rPr>
                        <a:t>Entropy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Adam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1e-5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46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Raleway" pitchFamily="2" charset="0"/>
                        </a:rPr>
                        <a:t>0.755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Raleway" pitchFamily="2" charset="0"/>
                        </a:rPr>
                        <a:t>0.718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52738"/>
                  </a:ext>
                </a:extLst>
              </a:tr>
              <a:tr h="339143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Unet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Dice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Adam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1e-3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74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0.750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0.733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3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36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2116919" y="2018334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Resources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917014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09061" y="200804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Resources</a:t>
            </a:r>
          </a:p>
        </p:txBody>
      </p:sp>
      <p:sp>
        <p:nvSpPr>
          <p:cNvPr id="4" name="Google Shape;285;p35">
            <a:extLst>
              <a:ext uri="{FF2B5EF4-FFF2-40B4-BE49-F238E27FC236}">
                <a16:creationId xmlns:a16="http://schemas.microsoft.com/office/drawing/2014/main" id="{3AAF4088-5E5C-46F5-B8AA-3B4970A5383A}"/>
              </a:ext>
            </a:extLst>
          </p:cNvPr>
          <p:cNvSpPr txBox="1"/>
          <p:nvPr/>
        </p:nvSpPr>
        <p:spPr>
          <a:xfrm>
            <a:off x="3246414" y="1268712"/>
            <a:ext cx="231933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b="0" i="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Original Dataset</a:t>
            </a:r>
            <a:endParaRPr sz="2400"/>
          </a:p>
        </p:txBody>
      </p:sp>
      <p:sp>
        <p:nvSpPr>
          <p:cNvPr id="5" name="Google Shape;287;p35">
            <a:extLst>
              <a:ext uri="{FF2B5EF4-FFF2-40B4-BE49-F238E27FC236}">
                <a16:creationId xmlns:a16="http://schemas.microsoft.com/office/drawing/2014/main" id="{3555AC47-DB49-46C9-A247-EF3CD49B5D11}"/>
              </a:ext>
            </a:extLst>
          </p:cNvPr>
          <p:cNvSpPr txBox="1"/>
          <p:nvPr/>
        </p:nvSpPr>
        <p:spPr>
          <a:xfrm>
            <a:off x="3244827" y="2209261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F3F3F"/>
              </a:buClr>
              <a:buSzPts val="1000"/>
            </a:pPr>
            <a:r>
              <a:rPr lang="en-US" sz="1400" b="0" i="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Prepared Dataset</a:t>
            </a:r>
            <a:endParaRPr lang="en-US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6" name="Google Shape;289;p35">
            <a:extLst>
              <a:ext uri="{FF2B5EF4-FFF2-40B4-BE49-F238E27FC236}">
                <a16:creationId xmlns:a16="http://schemas.microsoft.com/office/drawing/2014/main" id="{A6F2F2C0-B594-4226-B57C-5FB3079CD4A6}"/>
              </a:ext>
            </a:extLst>
          </p:cNvPr>
          <p:cNvSpPr/>
          <p:nvPr/>
        </p:nvSpPr>
        <p:spPr>
          <a:xfrm>
            <a:off x="3016227" y="1311575"/>
            <a:ext cx="100012" cy="611187"/>
          </a:xfrm>
          <a:prstGeom prst="roundRect">
            <a:avLst>
              <a:gd name="adj" fmla="val 50000"/>
            </a:avLst>
          </a:prstGeom>
          <a:solidFill>
            <a:srgbClr val="1450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90;p35">
            <a:extLst>
              <a:ext uri="{FF2B5EF4-FFF2-40B4-BE49-F238E27FC236}">
                <a16:creationId xmlns:a16="http://schemas.microsoft.com/office/drawing/2014/main" id="{063C7557-9FA8-4DD6-9A76-6A1D37EE9CF3}"/>
              </a:ext>
            </a:extLst>
          </p:cNvPr>
          <p:cNvSpPr/>
          <p:nvPr/>
        </p:nvSpPr>
        <p:spPr>
          <a:xfrm>
            <a:off x="3000352" y="2252124"/>
            <a:ext cx="100012" cy="611187"/>
          </a:xfrm>
          <a:prstGeom prst="roundRect">
            <a:avLst>
              <a:gd name="adj" fmla="val 50000"/>
            </a:avLst>
          </a:prstGeom>
          <a:solidFill>
            <a:srgbClr val="2AAA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87;p35">
            <a:extLst>
              <a:ext uri="{FF2B5EF4-FFF2-40B4-BE49-F238E27FC236}">
                <a16:creationId xmlns:a16="http://schemas.microsoft.com/office/drawing/2014/main" id="{0D4AFBF9-6183-4BE0-A5FC-5173DF8A2CDC}"/>
              </a:ext>
            </a:extLst>
          </p:cNvPr>
          <p:cNvSpPr txBox="1"/>
          <p:nvPr/>
        </p:nvSpPr>
        <p:spPr>
          <a:xfrm>
            <a:off x="3244827" y="3222109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b="0" i="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Pipeline Repository</a:t>
            </a:r>
            <a:endParaRPr/>
          </a:p>
        </p:txBody>
      </p:sp>
      <p:sp>
        <p:nvSpPr>
          <p:cNvPr id="11" name="Google Shape;290;p35">
            <a:extLst>
              <a:ext uri="{FF2B5EF4-FFF2-40B4-BE49-F238E27FC236}">
                <a16:creationId xmlns:a16="http://schemas.microsoft.com/office/drawing/2014/main" id="{141CB73D-E843-4E1E-8054-22995DAB4E9E}"/>
              </a:ext>
            </a:extLst>
          </p:cNvPr>
          <p:cNvSpPr/>
          <p:nvPr/>
        </p:nvSpPr>
        <p:spPr>
          <a:xfrm>
            <a:off x="3000351" y="3264972"/>
            <a:ext cx="125580" cy="767436"/>
          </a:xfrm>
          <a:prstGeom prst="roundRect">
            <a:avLst>
              <a:gd name="adj" fmla="val 50000"/>
            </a:avLst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A3CA76-DDC4-409E-821E-1991A10B5CA5}"/>
              </a:ext>
            </a:extLst>
          </p:cNvPr>
          <p:cNvSpPr txBox="1"/>
          <p:nvPr/>
        </p:nvSpPr>
        <p:spPr>
          <a:xfrm>
            <a:off x="3352163" y="2514061"/>
            <a:ext cx="497679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latin typeface="Raleway"/>
              </a:rPr>
              <a:t>isic_segmentation.zip (11,3 GB)  </a:t>
            </a:r>
            <a:r>
              <a:rPr lang="es-ES" dirty="0">
                <a:latin typeface="Raleway"/>
                <a:hlinkClick r:id="rId3"/>
              </a:rPr>
              <a:t>Option 1</a:t>
            </a:r>
            <a:r>
              <a:rPr lang="es-ES" dirty="0">
                <a:latin typeface="Raleway"/>
              </a:rPr>
              <a:t>  </a:t>
            </a:r>
            <a:r>
              <a:rPr lang="es-ES" dirty="0">
                <a:latin typeface="Raleway"/>
                <a:hlinkClick r:id="rId4"/>
              </a:rPr>
              <a:t>Option 2</a:t>
            </a:r>
            <a:endParaRPr lang="es-ES" dirty="0">
              <a:latin typeface="Raleway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8DD99E-B660-431C-AAAD-F5E28BEECBDC}"/>
              </a:ext>
            </a:extLst>
          </p:cNvPr>
          <p:cNvSpPr txBox="1"/>
          <p:nvPr/>
        </p:nvSpPr>
        <p:spPr>
          <a:xfrm>
            <a:off x="3352162" y="1573512"/>
            <a:ext cx="2872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0" i="0" dirty="0">
                <a:solidFill>
                  <a:srgbClr val="212529"/>
                </a:solidFill>
                <a:effectLst/>
                <a:latin typeface="Raleway" pitchFamily="2" charset="0"/>
                <a:hlinkClick r:id="rId5"/>
              </a:rPr>
              <a:t>ISIC Challenge Datasets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38EBEB9-5470-4EEE-B2C3-4113BFED9DB2}"/>
              </a:ext>
            </a:extLst>
          </p:cNvPr>
          <p:cNvSpPr txBox="1"/>
          <p:nvPr/>
        </p:nvSpPr>
        <p:spPr>
          <a:xfrm>
            <a:off x="3244827" y="3509188"/>
            <a:ext cx="19011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aleway" pitchFamily="2" charset="0"/>
                <a:hlinkClick r:id="rId6"/>
              </a:rPr>
              <a:t>UC12_pipeline</a:t>
            </a:r>
            <a:endParaRPr lang="en-US" sz="1400" dirty="0">
              <a:latin typeface="Raleway" pitchFamily="2" charset="0"/>
            </a:endParaRPr>
          </a:p>
          <a:p>
            <a:r>
              <a:rPr lang="en-US" dirty="0">
                <a:latin typeface="Raleway" pitchFamily="2" charset="0"/>
                <a:hlinkClick r:id="rId7"/>
              </a:rPr>
              <a:t>use-case-pipelines</a:t>
            </a:r>
            <a:endParaRPr lang="es-ES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1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"/>
          <p:cNvSpPr txBox="1">
            <a:spLocks noGrp="1"/>
          </p:cNvSpPr>
          <p:nvPr>
            <p:ph type="body" idx="1"/>
          </p:nvPr>
        </p:nvSpPr>
        <p:spPr>
          <a:xfrm>
            <a:off x="3232101" y="3290114"/>
            <a:ext cx="2687637" cy="86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s-ES" dirty="0"/>
              <a:t>Costantino Grana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endParaRPr lang="es-E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s-ES" dirty="0"/>
              <a:t>costantino.grana@unimore.it</a:t>
            </a:r>
          </a:p>
        </p:txBody>
      </p:sp>
      <p:sp>
        <p:nvSpPr>
          <p:cNvPr id="534" name="Google Shape;534;p50"/>
          <p:cNvSpPr txBox="1">
            <a:spLocks noGrp="1"/>
          </p:cNvSpPr>
          <p:nvPr>
            <p:ph type="body" idx="2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3600"/>
              <a:buNone/>
            </a:pPr>
            <a:r>
              <a:rPr lang="en-US" sz="3600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61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body" idx="3"/>
          </p:nvPr>
        </p:nvSpPr>
        <p:spPr>
          <a:xfrm>
            <a:off x="933449" y="819150"/>
            <a:ext cx="1692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Contents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rot="10800000" flipH="1">
            <a:off x="2867578" y="2193663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7"/>
          <p:cNvSpPr txBox="1"/>
          <p:nvPr/>
        </p:nvSpPr>
        <p:spPr>
          <a:xfrm>
            <a:off x="2867578" y="1733850"/>
            <a:ext cx="29886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dirty="0">
                <a:solidFill>
                  <a:srgbClr val="2AAACB"/>
                </a:solidFill>
                <a:latin typeface="Raleway"/>
              </a:rPr>
              <a:t>ISIC</a:t>
            </a:r>
          </a:p>
        </p:txBody>
      </p:sp>
      <p:cxnSp>
        <p:nvCxnSpPr>
          <p:cNvPr id="210" name="Google Shape;210;p27"/>
          <p:cNvCxnSpPr/>
          <p:nvPr/>
        </p:nvCxnSpPr>
        <p:spPr>
          <a:xfrm rot="10800000" flipH="1">
            <a:off x="2867578" y="2663388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7"/>
          <p:cNvSpPr txBox="1"/>
          <p:nvPr/>
        </p:nvSpPr>
        <p:spPr>
          <a:xfrm>
            <a:off x="2867578" y="2243916"/>
            <a:ext cx="275793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AACB"/>
                </a:solidFill>
                <a:latin typeface="Raleway"/>
                <a:sym typeface="Raleway"/>
              </a:rPr>
              <a:t>Dataset</a:t>
            </a:r>
            <a:endParaRPr lang="es-ES"/>
          </a:p>
        </p:txBody>
      </p:sp>
      <p:cxnSp>
        <p:nvCxnSpPr>
          <p:cNvPr id="214" name="Google Shape;214;p27"/>
          <p:cNvCxnSpPr/>
          <p:nvPr/>
        </p:nvCxnSpPr>
        <p:spPr>
          <a:xfrm rot="10800000" flipH="1">
            <a:off x="2867578" y="3087032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7"/>
          <p:cNvSpPr txBox="1"/>
          <p:nvPr/>
        </p:nvSpPr>
        <p:spPr>
          <a:xfrm>
            <a:off x="2867577" y="2674284"/>
            <a:ext cx="292490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dirty="0">
                <a:solidFill>
                  <a:srgbClr val="2AAACB"/>
                </a:solidFill>
                <a:latin typeface="Raleway"/>
                <a:sym typeface="Raleway"/>
              </a:rPr>
              <a:t>Models</a:t>
            </a:r>
            <a:endParaRPr lang="es-ES" dirty="0"/>
          </a:p>
        </p:txBody>
      </p:sp>
      <p:cxnSp>
        <p:nvCxnSpPr>
          <p:cNvPr id="216" name="Google Shape;216;p27"/>
          <p:cNvCxnSpPr/>
          <p:nvPr/>
        </p:nvCxnSpPr>
        <p:spPr>
          <a:xfrm rot="10800000" flipH="1">
            <a:off x="2867578" y="3564782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7"/>
          <p:cNvSpPr txBox="1"/>
          <p:nvPr/>
        </p:nvSpPr>
        <p:spPr>
          <a:xfrm>
            <a:off x="2867578" y="3138587"/>
            <a:ext cx="2571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Pre and Post Processing</a:t>
            </a:r>
          </a:p>
        </p:txBody>
      </p:sp>
      <p:sp>
        <p:nvSpPr>
          <p:cNvPr id="218" name="Google Shape;218;p27"/>
          <p:cNvSpPr txBox="1"/>
          <p:nvPr/>
        </p:nvSpPr>
        <p:spPr>
          <a:xfrm>
            <a:off x="5439478" y="2618244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  <a:sym typeface="Raleway"/>
              </a:rPr>
              <a:t>9</a:t>
            </a:r>
            <a:endParaRPr sz="1200" dirty="0"/>
          </a:p>
        </p:txBody>
      </p:sp>
      <p:sp>
        <p:nvSpPr>
          <p:cNvPr id="220" name="Google Shape;220;p27"/>
          <p:cNvSpPr txBox="1"/>
          <p:nvPr/>
        </p:nvSpPr>
        <p:spPr>
          <a:xfrm>
            <a:off x="5439478" y="2201700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6</a:t>
            </a:r>
          </a:p>
        </p:txBody>
      </p:sp>
      <p:sp>
        <p:nvSpPr>
          <p:cNvPr id="221" name="Google Shape;221;p27"/>
          <p:cNvSpPr txBox="1"/>
          <p:nvPr/>
        </p:nvSpPr>
        <p:spPr>
          <a:xfrm>
            <a:off x="5439478" y="1731975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  <a:sym typeface="Raleway"/>
              </a:rPr>
              <a:t>4</a:t>
            </a:r>
            <a:endParaRPr lang="en-US" sz="1600" dirty="0">
              <a:solidFill>
                <a:srgbClr val="2AAACB"/>
              </a:solidFill>
              <a:latin typeface="Raleway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439478" y="3091519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13</a:t>
            </a:r>
          </a:p>
        </p:txBody>
      </p:sp>
      <p:cxnSp>
        <p:nvCxnSpPr>
          <p:cNvPr id="18" name="Google Shape;216;p27">
            <a:extLst>
              <a:ext uri="{FF2B5EF4-FFF2-40B4-BE49-F238E27FC236}">
                <a16:creationId xmlns:a16="http://schemas.microsoft.com/office/drawing/2014/main" id="{25A5A5F3-AABC-491C-A23E-9862E69E65D8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74633" y="4002226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17;p27">
            <a:extLst>
              <a:ext uri="{FF2B5EF4-FFF2-40B4-BE49-F238E27FC236}">
                <a16:creationId xmlns:a16="http://schemas.microsoft.com/office/drawing/2014/main" id="{BB6C5881-8467-47C2-ACD0-08B942C86E28}"/>
              </a:ext>
            </a:extLst>
          </p:cNvPr>
          <p:cNvSpPr txBox="1"/>
          <p:nvPr/>
        </p:nvSpPr>
        <p:spPr>
          <a:xfrm>
            <a:off x="2874633" y="3576031"/>
            <a:ext cx="2571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Results</a:t>
            </a:r>
          </a:p>
        </p:txBody>
      </p:sp>
      <p:sp>
        <p:nvSpPr>
          <p:cNvPr id="20" name="Google Shape;222;p27">
            <a:extLst>
              <a:ext uri="{FF2B5EF4-FFF2-40B4-BE49-F238E27FC236}">
                <a16:creationId xmlns:a16="http://schemas.microsoft.com/office/drawing/2014/main" id="{89B70F6D-2CEC-438A-8011-E1A5DC705723}"/>
              </a:ext>
            </a:extLst>
          </p:cNvPr>
          <p:cNvSpPr txBox="1"/>
          <p:nvPr/>
        </p:nvSpPr>
        <p:spPr>
          <a:xfrm>
            <a:off x="5446533" y="3528963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16</a:t>
            </a:r>
          </a:p>
        </p:txBody>
      </p:sp>
      <p:cxnSp>
        <p:nvCxnSpPr>
          <p:cNvPr id="21" name="Google Shape;208;p27">
            <a:extLst>
              <a:ext uri="{FF2B5EF4-FFF2-40B4-BE49-F238E27FC236}">
                <a16:creationId xmlns:a16="http://schemas.microsoft.com/office/drawing/2014/main" id="{A5B351D7-0569-48FB-84D2-E6557298EBA8}"/>
              </a:ext>
            </a:extLst>
          </p:cNvPr>
          <p:cNvCxnSpPr/>
          <p:nvPr/>
        </p:nvCxnSpPr>
        <p:spPr>
          <a:xfrm rot="10800000" flipH="1">
            <a:off x="2866337" y="1717938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09;p27">
            <a:extLst>
              <a:ext uri="{FF2B5EF4-FFF2-40B4-BE49-F238E27FC236}">
                <a16:creationId xmlns:a16="http://schemas.microsoft.com/office/drawing/2014/main" id="{F17F7E9A-9523-48D2-848C-BB1C567E5B49}"/>
              </a:ext>
            </a:extLst>
          </p:cNvPr>
          <p:cNvSpPr txBox="1"/>
          <p:nvPr/>
        </p:nvSpPr>
        <p:spPr>
          <a:xfrm>
            <a:off x="2866337" y="1258125"/>
            <a:ext cx="298861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00" dirty="0">
                <a:solidFill>
                  <a:srgbClr val="2AAACB"/>
                </a:solidFill>
                <a:latin typeface="Raleway"/>
              </a:rPr>
              <a:t>Skin lesion image analysis</a:t>
            </a:r>
          </a:p>
        </p:txBody>
      </p:sp>
      <p:sp>
        <p:nvSpPr>
          <p:cNvPr id="23" name="Google Shape;221;p27">
            <a:extLst>
              <a:ext uri="{FF2B5EF4-FFF2-40B4-BE49-F238E27FC236}">
                <a16:creationId xmlns:a16="http://schemas.microsoft.com/office/drawing/2014/main" id="{390EEB21-59AC-4C8F-9D13-24D8ACCFE684}"/>
              </a:ext>
            </a:extLst>
          </p:cNvPr>
          <p:cNvSpPr txBox="1"/>
          <p:nvPr/>
        </p:nvSpPr>
        <p:spPr>
          <a:xfrm>
            <a:off x="5438237" y="1256250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AACB"/>
                </a:solidFill>
                <a:latin typeface="Raleway"/>
                <a:sym typeface="Raleway"/>
              </a:rPr>
              <a:t>3</a:t>
            </a:r>
            <a:endParaRPr lang="en-US" sz="1600">
              <a:solidFill>
                <a:srgbClr val="2AAACB"/>
              </a:solidFill>
              <a:latin typeface="Raleway"/>
            </a:endParaRPr>
          </a:p>
        </p:txBody>
      </p:sp>
      <p:cxnSp>
        <p:nvCxnSpPr>
          <p:cNvPr id="24" name="Google Shape;216;p27">
            <a:extLst>
              <a:ext uri="{FF2B5EF4-FFF2-40B4-BE49-F238E27FC236}">
                <a16:creationId xmlns:a16="http://schemas.microsoft.com/office/drawing/2014/main" id="{198F0720-906E-4F7F-B462-8CAB9308B4D2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66337" y="4473435"/>
            <a:ext cx="3321300" cy="9900"/>
          </a:xfrm>
          <a:prstGeom prst="straightConnector1">
            <a:avLst/>
          </a:prstGeom>
          <a:noFill/>
          <a:ln w="9525" cap="flat" cmpd="sng">
            <a:solidFill>
              <a:srgbClr val="2AAAC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17;p27">
            <a:extLst>
              <a:ext uri="{FF2B5EF4-FFF2-40B4-BE49-F238E27FC236}">
                <a16:creationId xmlns:a16="http://schemas.microsoft.com/office/drawing/2014/main" id="{E530A00B-43BF-499F-8918-892CFBB1661E}"/>
              </a:ext>
            </a:extLst>
          </p:cNvPr>
          <p:cNvSpPr txBox="1"/>
          <p:nvPr/>
        </p:nvSpPr>
        <p:spPr>
          <a:xfrm>
            <a:off x="2866337" y="4047240"/>
            <a:ext cx="2571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AACB"/>
                </a:solidFill>
                <a:latin typeface="Raleway"/>
              </a:rPr>
              <a:t>Resources</a:t>
            </a:r>
          </a:p>
        </p:txBody>
      </p:sp>
      <p:sp>
        <p:nvSpPr>
          <p:cNvPr id="26" name="Google Shape;222;p27">
            <a:extLst>
              <a:ext uri="{FF2B5EF4-FFF2-40B4-BE49-F238E27FC236}">
                <a16:creationId xmlns:a16="http://schemas.microsoft.com/office/drawing/2014/main" id="{364F4C01-0426-49F2-9E2F-D1ECADFFF8B5}"/>
              </a:ext>
            </a:extLst>
          </p:cNvPr>
          <p:cNvSpPr txBox="1"/>
          <p:nvPr/>
        </p:nvSpPr>
        <p:spPr>
          <a:xfrm>
            <a:off x="5438237" y="4000172"/>
            <a:ext cx="749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AACB"/>
                </a:solidFill>
                <a:latin typeface="Raleway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130716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body" idx="3"/>
          </p:nvPr>
        </p:nvSpPr>
        <p:spPr>
          <a:xfrm>
            <a:off x="1810050" y="453760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Skin Lesion Image Analysis</a:t>
            </a:r>
            <a:endParaRPr lang="es-ES" dirty="0"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4"/>
          </p:nvPr>
        </p:nvSpPr>
        <p:spPr>
          <a:xfrm>
            <a:off x="2399186" y="875181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Introduction</a:t>
            </a:r>
            <a:endParaRPr lang="en-US" b="0" dirty="0"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1038113" y="1283480"/>
            <a:ext cx="6885546" cy="30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2250">
              <a:lnSpc>
                <a:spcPct val="150000"/>
              </a:lnSpc>
              <a:spcBef>
                <a:spcPts val="0"/>
              </a:spcBef>
              <a:buSzPts val="1900"/>
            </a:pPr>
            <a:r>
              <a:rPr lang="en-GB" sz="1400" dirty="0"/>
              <a:t>Skin cancer is a major public health issue, with malignant melanoma being the deadliest form of it and presenting millions of newly diagnosed cases every year.</a:t>
            </a:r>
          </a:p>
          <a:p>
            <a:pPr marL="228600" lvl="0" indent="-222250">
              <a:lnSpc>
                <a:spcPct val="150000"/>
              </a:lnSpc>
              <a:spcBef>
                <a:spcPts val="0"/>
              </a:spcBef>
              <a:buSzPts val="1900"/>
            </a:pPr>
            <a:r>
              <a:rPr lang="en-GB" sz="1400" dirty="0" err="1"/>
              <a:t>Dermoscopy</a:t>
            </a:r>
            <a:r>
              <a:rPr lang="en-GB" sz="1400" dirty="0"/>
              <a:t> is an imaging technique that eliminates the surface reflection of skin. By removing surface reflection, visualization of deeper levels of skin is enhanced.</a:t>
            </a:r>
          </a:p>
          <a:p>
            <a:pPr marL="228600" lvl="0" indent="-222250">
              <a:lnSpc>
                <a:spcPct val="150000"/>
              </a:lnSpc>
              <a:spcBef>
                <a:spcPts val="0"/>
              </a:spcBef>
              <a:buSzPts val="1900"/>
            </a:pPr>
            <a:r>
              <a:rPr lang="en-GB" sz="1400" dirty="0"/>
              <a:t>When used by expert dermatologists, </a:t>
            </a:r>
            <a:r>
              <a:rPr lang="en-GB" sz="1400" dirty="0" err="1"/>
              <a:t>dermoscopy</a:t>
            </a:r>
            <a:r>
              <a:rPr lang="en-GB" sz="1400" dirty="0"/>
              <a:t> provides improved diagnostic accuracy, in comparison to standard photography.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155073"/>
              </a:buClr>
              <a:buSzPts val="190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774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4;p29">
            <a:extLst>
              <a:ext uri="{FF2B5EF4-FFF2-40B4-BE49-F238E27FC236}">
                <a16:creationId xmlns:a16="http://schemas.microsoft.com/office/drawing/2014/main" id="{5E6851AF-2412-4871-979E-398E7DB78C3C}"/>
              </a:ext>
            </a:extLst>
          </p:cNvPr>
          <p:cNvSpPr txBox="1">
            <a:spLocks/>
          </p:cNvSpPr>
          <p:nvPr/>
        </p:nvSpPr>
        <p:spPr>
          <a:xfrm>
            <a:off x="2399186" y="875181"/>
            <a:ext cx="4163400" cy="2220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rgbClr val="2AAACB"/>
              </a:buClr>
              <a:buSzPts val="1000"/>
            </a:pPr>
            <a:r>
              <a:rPr lang="en-US" sz="1000" b="1" dirty="0">
                <a:solidFill>
                  <a:srgbClr val="2AAACB"/>
                </a:solidFill>
                <a:latin typeface="Raleway SemiBold"/>
                <a:sym typeface="Raleway SemiBold"/>
              </a:rPr>
              <a:t>International Skin Imaging Collaboration </a:t>
            </a:r>
          </a:p>
        </p:txBody>
      </p:sp>
      <p:sp>
        <p:nvSpPr>
          <p:cNvPr id="12" name="Google Shape;233;p29">
            <a:extLst>
              <a:ext uri="{FF2B5EF4-FFF2-40B4-BE49-F238E27FC236}">
                <a16:creationId xmlns:a16="http://schemas.microsoft.com/office/drawing/2014/main" id="{0E33CB3D-78F2-48C0-9C51-98630BEA7949}"/>
              </a:ext>
            </a:extLst>
          </p:cNvPr>
          <p:cNvSpPr txBox="1">
            <a:spLocks/>
          </p:cNvSpPr>
          <p:nvPr/>
        </p:nvSpPr>
        <p:spPr>
          <a:xfrm>
            <a:off x="1810050" y="453760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397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178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SzPts val="2800"/>
              <a:buNone/>
            </a:pPr>
            <a:r>
              <a:rPr lang="en-US" sz="2800" b="1" dirty="0">
                <a:solidFill>
                  <a:schemeClr val="dk2"/>
                </a:solidFill>
              </a:rPr>
              <a:t>ISIC</a:t>
            </a:r>
            <a:endParaRPr lang="es-ES" sz="2800" b="1" dirty="0">
              <a:solidFill>
                <a:schemeClr val="dk2"/>
              </a:solidFill>
            </a:endParaRPr>
          </a:p>
        </p:txBody>
      </p:sp>
      <p:sp>
        <p:nvSpPr>
          <p:cNvPr id="19" name="Google Shape;235;p29">
            <a:extLst>
              <a:ext uri="{FF2B5EF4-FFF2-40B4-BE49-F238E27FC236}">
                <a16:creationId xmlns:a16="http://schemas.microsoft.com/office/drawing/2014/main" id="{530ECF0C-3818-493B-BC72-37D9F7AEB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113" y="1283480"/>
            <a:ext cx="6885546" cy="30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55073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The International Skin Imaging Collaboration (ISIC) contains the largest publicly available collection of quality controlled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dermoscopic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 images of skin lesions.</a:t>
            </a:r>
          </a:p>
          <a:p>
            <a:pPr marL="4572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55073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Collected from leading clinical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centers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 internationally and acquired from a variety of devices within each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center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. </a:t>
            </a:r>
          </a:p>
          <a:p>
            <a:pPr marL="457200" marR="0" lvl="0" indent="-355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55073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sym typeface="Raleway"/>
              </a:rPr>
              <a:t>Since 2016, ISIC has sponsored annual challenges for the computer science community </a:t>
            </a:r>
          </a:p>
        </p:txBody>
      </p:sp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60DFA07F-B537-4F3F-AC91-9E429EB3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7210" y="3627529"/>
            <a:ext cx="3009579" cy="5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9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240E4FB-E950-42CB-A05D-EFCE07607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ISIC 2017 Challenge</a:t>
            </a:r>
            <a:endParaRPr lang="en-GB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AB5E564-A9AF-4AC3-8AF0-E477E413074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GB" dirty="0"/>
              <a:t>Purpose of the challenge: develop image analysis tools to enable the automated diagnosis of melanoma from </a:t>
            </a:r>
            <a:r>
              <a:rPr lang="en-GB" dirty="0" err="1"/>
              <a:t>dermoscopic</a:t>
            </a:r>
            <a:r>
              <a:rPr lang="en-GB" dirty="0"/>
              <a:t> images.</a:t>
            </a:r>
          </a:p>
          <a:p>
            <a:endParaRPr lang="en-GB" sz="200" dirty="0"/>
          </a:p>
          <a:p>
            <a:pPr lvl="1"/>
            <a:r>
              <a:rPr lang="en-GB" dirty="0"/>
              <a:t>Part 1: Lesion Segmentation</a:t>
            </a:r>
          </a:p>
          <a:p>
            <a:pPr lvl="1"/>
            <a:r>
              <a:rPr lang="en-GB" dirty="0"/>
              <a:t>Part 2: Detection and Localization of Visual </a:t>
            </a:r>
            <a:r>
              <a:rPr lang="en-GB" dirty="0" err="1"/>
              <a:t>Dermoscopic</a:t>
            </a:r>
            <a:r>
              <a:rPr lang="en-GB" dirty="0"/>
              <a:t> Features/Patterns</a:t>
            </a:r>
          </a:p>
          <a:p>
            <a:pPr lvl="1"/>
            <a:r>
              <a:rPr lang="en-GB" dirty="0"/>
              <a:t>Part 3: Disease Classification </a:t>
            </a:r>
          </a:p>
          <a:p>
            <a:pPr lvl="1"/>
            <a:endParaRPr lang="en-GB" sz="200" dirty="0"/>
          </a:p>
          <a:p>
            <a:r>
              <a:rPr lang="en-GB" dirty="0"/>
              <a:t>Segmentation is defined as </a:t>
            </a:r>
            <a:r>
              <a:rPr lang="en-GB" sz="1600" dirty="0"/>
              <a:t>the recognition of the set of pixels that constitute the skin lesion within the image. It </a:t>
            </a:r>
            <a:r>
              <a:rPr lang="en-GB" dirty="0"/>
              <a:t>is employed in 2017 and 2018 challenges. </a:t>
            </a:r>
          </a:p>
          <a:p>
            <a:r>
              <a:rPr lang="en-GB" dirty="0"/>
              <a:t>The 2017 challenge was chosen because for the 2018 challenge test ground truth are still not provided.</a:t>
            </a:r>
          </a:p>
        </p:txBody>
      </p:sp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FE2A7AFC-DBF7-4916-B7B2-2FFE044F90F6}"/>
              </a:ext>
            </a:extLst>
          </p:cNvPr>
          <p:cNvSpPr/>
          <p:nvPr/>
        </p:nvSpPr>
        <p:spPr>
          <a:xfrm>
            <a:off x="912473" y="1962291"/>
            <a:ext cx="547305" cy="86768"/>
          </a:xfrm>
          <a:prstGeom prst="rightArrow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72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2190878" y="2051952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Dataset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84755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5533" y="1086467"/>
            <a:ext cx="7257485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Goal: automated predictions of lesion segmentation boundaries from </a:t>
            </a:r>
            <a:r>
              <a:rPr lang="en-GB" sz="1400" dirty="0" err="1"/>
              <a:t>dermoscopic</a:t>
            </a:r>
            <a:r>
              <a:rPr lang="en-GB" sz="1400" dirty="0"/>
              <a:t> images, in the form of a binary mask (0 background, 255 foreground).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09061" y="10667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Segmentation Dataset</a:t>
            </a:r>
            <a:endParaRPr lang="es-E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1F3AA1-EFB3-46FF-9B0B-67E4DBF61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061" y="2404243"/>
            <a:ext cx="2202284" cy="1652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636F96F-2735-44C0-8A4C-412FC0BE2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49" y="2404243"/>
            <a:ext cx="2202284" cy="1652790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7C502F4-7B4E-484C-9D89-C3DA1A555107}"/>
              </a:ext>
            </a:extLst>
          </p:cNvPr>
          <p:cNvCxnSpPr>
            <a:cxnSpLocks/>
          </p:cNvCxnSpPr>
          <p:nvPr/>
        </p:nvCxnSpPr>
        <p:spPr>
          <a:xfrm>
            <a:off x="4118137" y="3230638"/>
            <a:ext cx="887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3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50;p31">
            <a:extLst>
              <a:ext uri="{FF2B5EF4-FFF2-40B4-BE49-F238E27FC236}">
                <a16:creationId xmlns:a16="http://schemas.microsoft.com/office/drawing/2014/main" id="{111C71EC-3D1A-4220-9629-A2A33FE074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5533" y="1302180"/>
            <a:ext cx="6816481" cy="180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Images are in .jpg format, while masks in .</a:t>
            </a:r>
            <a:r>
              <a:rPr lang="en-GB" sz="1400" dirty="0" err="1"/>
              <a:t>png</a:t>
            </a:r>
            <a:r>
              <a:rPr lang="en-GB" sz="1400" dirty="0"/>
              <a:t> format.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Each image has only one lesion within it</a:t>
            </a:r>
          </a:p>
          <a:p>
            <a:pPr marL="228600" indent="-228600">
              <a:lnSpc>
                <a:spcPct val="150000"/>
              </a:lnSpc>
              <a:spcBef>
                <a:spcPts val="0"/>
              </a:spcBef>
            </a:pPr>
            <a:r>
              <a:rPr lang="en-GB" sz="1400" dirty="0"/>
              <a:t>Dimensions of the images: from 576x768 to 6748x4439</a:t>
            </a:r>
          </a:p>
        </p:txBody>
      </p:sp>
      <p:sp>
        <p:nvSpPr>
          <p:cNvPr id="10" name="Google Shape;251;p31">
            <a:extLst>
              <a:ext uri="{FF2B5EF4-FFF2-40B4-BE49-F238E27FC236}">
                <a16:creationId xmlns:a16="http://schemas.microsoft.com/office/drawing/2014/main" id="{60145D02-D94B-450B-8B2A-E24B961BE6F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809061" y="106675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Segmentation Dataset</a:t>
            </a:r>
            <a:endParaRPr lang="es-ES" dirty="0"/>
          </a:p>
        </p:txBody>
      </p:sp>
      <p:sp>
        <p:nvSpPr>
          <p:cNvPr id="11" name="Google Shape;252;p31">
            <a:extLst>
              <a:ext uri="{FF2B5EF4-FFF2-40B4-BE49-F238E27FC236}">
                <a16:creationId xmlns:a16="http://schemas.microsoft.com/office/drawing/2014/main" id="{5FD225BC-A342-42E2-A466-85F88ADF2613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2489269" y="583574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Data description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92F6B657-6C50-4C14-83A4-676A36E00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24278"/>
              </p:ext>
            </p:extLst>
          </p:nvPr>
        </p:nvGraphicFramePr>
        <p:xfrm>
          <a:off x="2072108" y="2841166"/>
          <a:ext cx="4763332" cy="117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666">
                  <a:extLst>
                    <a:ext uri="{9D8B030D-6E8A-4147-A177-3AD203B41FA5}">
                      <a16:colId xmlns:a16="http://schemas.microsoft.com/office/drawing/2014/main" val="1219930054"/>
                    </a:ext>
                  </a:extLst>
                </a:gridCol>
                <a:gridCol w="2381666">
                  <a:extLst>
                    <a:ext uri="{9D8B030D-6E8A-4147-A177-3AD203B41FA5}">
                      <a16:colId xmlns:a16="http://schemas.microsoft.com/office/drawing/2014/main" val="2647370938"/>
                    </a:ext>
                  </a:extLst>
                </a:gridCol>
              </a:tblGrid>
              <a:tr h="294314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Split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Number</a:t>
                      </a:r>
                      <a:r>
                        <a:rPr lang="it-IT" sz="1200" dirty="0">
                          <a:latin typeface="Raleway" pitchFamily="2" charset="0"/>
                        </a:rPr>
                        <a:t> of images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extLst>
                  <a:ext uri="{0D108BD9-81ED-4DB2-BD59-A6C34878D82A}">
                    <a16:rowId xmlns:a16="http://schemas.microsoft.com/office/drawing/2014/main" val="4146982449"/>
                  </a:ext>
                </a:extLst>
              </a:tr>
              <a:tr h="294314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Training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2000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extLst>
                  <a:ext uri="{0D108BD9-81ED-4DB2-BD59-A6C34878D82A}">
                    <a16:rowId xmlns:a16="http://schemas.microsoft.com/office/drawing/2014/main" val="248807845"/>
                  </a:ext>
                </a:extLst>
              </a:tr>
              <a:tr h="294314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Raleway" pitchFamily="2" charset="0"/>
                        </a:rPr>
                        <a:t>Validation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150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extLst>
                  <a:ext uri="{0D108BD9-81ED-4DB2-BD59-A6C34878D82A}">
                    <a16:rowId xmlns:a16="http://schemas.microsoft.com/office/drawing/2014/main" val="2959281545"/>
                  </a:ext>
                </a:extLst>
              </a:tr>
              <a:tr h="294314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Test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Raleway" pitchFamily="2" charset="0"/>
                        </a:rPr>
                        <a:t>600</a:t>
                      </a:r>
                      <a:endParaRPr lang="en-GB" sz="1200" dirty="0">
                        <a:latin typeface="Raleway" pitchFamily="2" charset="0"/>
                      </a:endParaRPr>
                    </a:p>
                  </a:txBody>
                  <a:tcPr marL="75051" marR="75051" marT="37526" marB="37526"/>
                </a:tc>
                <a:extLst>
                  <a:ext uri="{0D108BD9-81ED-4DB2-BD59-A6C34878D82A}">
                    <a16:rowId xmlns:a16="http://schemas.microsoft.com/office/drawing/2014/main" val="65304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66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2190878" y="2051952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Models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2893642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4818</TotalTime>
  <Words>1184</Words>
  <Application>Microsoft Office PowerPoint</Application>
  <PresentationFormat>Presentazione su schermo (16:9)</PresentationFormat>
  <Paragraphs>164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32" baseType="lpstr">
      <vt:lpstr>Raleway</vt:lpstr>
      <vt:lpstr>Arial</vt:lpstr>
      <vt:lpstr>Courier New</vt:lpstr>
      <vt:lpstr>Raleway SemiBold</vt:lpstr>
      <vt:lpstr>Lato</vt:lpstr>
      <vt:lpstr>Calibri</vt:lpstr>
      <vt:lpstr>Raleway Black</vt:lpstr>
      <vt:lpstr>Raleway Light</vt:lpstr>
      <vt:lpstr>Consolas</vt:lpstr>
      <vt:lpstr>Cambria Math</vt:lpstr>
      <vt:lpstr>Raleway Medium</vt:lpstr>
      <vt:lpstr>Diseño personalizado</vt:lpstr>
      <vt:lpstr>Diseño personalizado</vt:lpstr>
      <vt:lpstr>Use Case 12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Dataset</vt:lpstr>
      <vt:lpstr>Presentazione standard di PowerPoint</vt:lpstr>
      <vt:lpstr>Presentazione standard di PowerPoint</vt:lpstr>
      <vt:lpstr>Models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Resources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</dc:title>
  <cp:lastModifiedBy>LAURA CANALINI</cp:lastModifiedBy>
  <cp:revision>30</cp:revision>
  <cp:lastPrinted>2022-01-25T14:11:31Z</cp:lastPrinted>
  <dcterms:modified xsi:type="dcterms:W3CDTF">2022-01-25T14:15:43Z</dcterms:modified>
</cp:coreProperties>
</file>